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56" r:id="rId2"/>
    <p:sldId id="362" r:id="rId3"/>
    <p:sldId id="293" r:id="rId4"/>
    <p:sldId id="292" r:id="rId5"/>
    <p:sldId id="257" r:id="rId6"/>
    <p:sldId id="258" r:id="rId7"/>
    <p:sldId id="313" r:id="rId8"/>
    <p:sldId id="329" r:id="rId9"/>
    <p:sldId id="345" r:id="rId10"/>
    <p:sldId id="346" r:id="rId11"/>
    <p:sldId id="386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271" r:id="rId23"/>
    <p:sldId id="412" r:id="rId24"/>
    <p:sldId id="413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64447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8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53043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6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7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0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4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01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64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9FCF8DE-C96F-4153-899E-0307F245740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8F49C2-2C11-4FE5-B34E-EF4B2796EB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3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9" y="3826373"/>
            <a:ext cx="5947410" cy="2891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834" y="226423"/>
            <a:ext cx="9109166" cy="3283857"/>
          </a:xfrm>
        </p:spPr>
        <p:txBody>
          <a:bodyPr anchor="t" anchorCtr="0"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среднего </a:t>
            </a:r>
            <a:r>
              <a:rPr lang="ru-RU" sz="1800" b="1" dirty="0" smtClean="0">
                <a:solidFill>
                  <a:srgbClr val="3B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«Турочакская СОШ имени Я.И. Баляева»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3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в школе, пути его решения</a:t>
            </a: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6924675" y="4476750"/>
            <a:ext cx="3952331" cy="8648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Коперчак Юлия Викторовна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1558834"/>
            <a:ext cx="4551136" cy="4955176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en-US" sz="31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заметили</a:t>
            </a:r>
            <a:r>
              <a:rPr lang="ru-RU" altLang="en-US" sz="3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у 10-12 – летних мальчиков </a:t>
            </a:r>
            <a:r>
              <a:rPr lang="ru-RU" altLang="en-US" sz="31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altLang="en-US" sz="3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сильнее всего выражен в начале учебного года, когда мальчики энергично борются за место в групповой иерархии, позже, когда этот процесс завершён и иерархия оформлена, </a:t>
            </a:r>
            <a:r>
              <a:rPr lang="ru-RU" altLang="en-US" sz="31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altLang="en-US" sz="3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ослабевает  (каждый знает своё место).</a:t>
            </a:r>
          </a:p>
        </p:txBody>
      </p:sp>
      <p:pic>
        <p:nvPicPr>
          <p:cNvPr id="4" name="Замещающее содержимое 3" descr="мальчики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3712" y="2861038"/>
            <a:ext cx="5812790" cy="305181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223770" y="605155"/>
            <a:ext cx="8354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142310" y="312037"/>
            <a:ext cx="8435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наблюдениям американских психологов </a:t>
            </a:r>
            <a:r>
              <a:rPr lang="ru-RU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Пеллегрини</a:t>
            </a:r>
            <a:r>
              <a:rPr lang="ru-RU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Бартини</a:t>
            </a:r>
            <a:r>
              <a:rPr lang="ru-RU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2001 году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/>
              <a:t> 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en-US" sz="266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ританский психолог</a:t>
            </a:r>
            <a:br>
              <a:rPr lang="ru-RU" altLang="en-US" sz="266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66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 Бесаг (Valerie Besag)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Обнаружила, что, если мальчики, избирая какого-то ребёнка "козлом отпущения", демонстрируют только лишь своё физическое превосходство, то девочки начинают против своих жертв настоящую психологическую войну.</a:t>
            </a:r>
          </a:p>
        </p:txBody>
      </p:sp>
      <p:pic>
        <p:nvPicPr>
          <p:cNvPr id="5" name="Замещающее содержимое 4" descr="девочки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9093" y="2533974"/>
            <a:ext cx="4448175" cy="32596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участники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775" y="182880"/>
            <a:ext cx="9187815" cy="64916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265" y="365125"/>
            <a:ext cx="10249535" cy="843915"/>
          </a:xfrm>
        </p:spPr>
        <p:txBody>
          <a:bodyPr>
            <a:normAutofit/>
          </a:bodyPr>
          <a:lstStyle/>
          <a:p>
            <a:pPr algn="ctr"/>
            <a:r>
              <a:rPr lang="ru-RU" altLang="en-US" sz="311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два типа жертв: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693545"/>
            <a:ext cx="4224020" cy="44837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Первый: не могущие скрыть слабости (дети, физически слабые, неуверенные, эмоционально реагирующие дети, тревожные, а также такие, которые предпочитают общество учителей обществу сверстников).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017623" y="1692910"/>
            <a:ext cx="4926602" cy="4832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Второй: дети, невольно провоцирующие негативное к себе отношение. Ко второй категории относятся неадекватно реагирующие на провокации, неприятные в общении дети из-за дурных привычек, а также дети, вызывающие активную неприязнь взрослых.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 rot="1140000">
            <a:off x="4045585" y="1716405"/>
            <a:ext cx="388620" cy="2220595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Стрелка вниз 8"/>
          <p:cNvSpPr/>
          <p:nvPr/>
        </p:nvSpPr>
        <p:spPr>
          <a:xfrm rot="20580000">
            <a:off x="7649210" y="1720850"/>
            <a:ext cx="381000" cy="2219960"/>
          </a:xfrm>
          <a:prstGeom prst="downArrow">
            <a:avLst>
              <a:gd name="adj1" fmla="val 50000"/>
              <a:gd name="adj2" fmla="val 94155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Стрелка вниз 9"/>
          <p:cNvSpPr/>
          <p:nvPr/>
        </p:nvSpPr>
        <p:spPr>
          <a:xfrm rot="2160000">
            <a:off x="2211070" y="1265555"/>
            <a:ext cx="354330" cy="159131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1" name="Стрелка вниз 10"/>
          <p:cNvSpPr/>
          <p:nvPr/>
        </p:nvSpPr>
        <p:spPr>
          <a:xfrm rot="19920000">
            <a:off x="9629140" y="1306195"/>
            <a:ext cx="368935" cy="1597660"/>
          </a:xfrm>
          <a:prstGeom prst="downArrow">
            <a:avLst>
              <a:gd name="adj1" fmla="val 47838"/>
              <a:gd name="adj2" fmla="val 5095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2" name="Стрелка вниз 11"/>
          <p:cNvSpPr/>
          <p:nvPr/>
        </p:nvSpPr>
        <p:spPr>
          <a:xfrm>
            <a:off x="6028055" y="1713865"/>
            <a:ext cx="367665" cy="2581275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Блок-схема: завершение 13"/>
          <p:cNvSpPr/>
          <p:nvPr/>
        </p:nvSpPr>
        <p:spPr>
          <a:xfrm>
            <a:off x="5313680" y="4469765"/>
            <a:ext cx="2019300" cy="1024890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>
                <a:sym typeface="+mn-ea"/>
              </a:rPr>
              <a:t>«прилипала»</a:t>
            </a:r>
            <a:endParaRPr lang="ru-RU" altLang="en-US" sz="2000"/>
          </a:p>
        </p:txBody>
      </p:sp>
      <p:sp>
        <p:nvSpPr>
          <p:cNvPr id="15" name="Блок-схема: завершение 14"/>
          <p:cNvSpPr/>
          <p:nvPr/>
        </p:nvSpPr>
        <p:spPr>
          <a:xfrm>
            <a:off x="722811" y="2896954"/>
            <a:ext cx="2156914" cy="883202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dirty="0">
                <a:solidFill>
                  <a:schemeClr val="bg1"/>
                </a:solidFill>
                <a:sym typeface="+mn-ea"/>
              </a:rPr>
              <a:t>«любимчик» </a:t>
            </a:r>
            <a:r>
              <a:rPr lang="ru-RU" altLang="en-US" dirty="0">
                <a:solidFill>
                  <a:schemeClr val="bg1"/>
                </a:solidFill>
                <a:sym typeface="+mn-ea"/>
              </a:rPr>
              <a:t> </a:t>
            </a:r>
          </a:p>
        </p:txBody>
      </p:sp>
      <p:sp>
        <p:nvSpPr>
          <p:cNvPr id="16" name="Блок-схема: завершение 15"/>
          <p:cNvSpPr/>
          <p:nvPr/>
        </p:nvSpPr>
        <p:spPr>
          <a:xfrm>
            <a:off x="9058275" y="2911475"/>
            <a:ext cx="2780030" cy="868045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>
                <a:sym typeface="+mn-ea"/>
              </a:rPr>
              <a:t>«непопулярные»</a:t>
            </a:r>
            <a:endParaRPr lang="ru-RU" altLang="en-US" sz="2000"/>
          </a:p>
        </p:txBody>
      </p:sp>
      <p:sp>
        <p:nvSpPr>
          <p:cNvPr id="17" name="Блок-схема: завершение 16"/>
          <p:cNvSpPr/>
          <p:nvPr/>
        </p:nvSpPr>
        <p:spPr>
          <a:xfrm>
            <a:off x="2412365" y="4208145"/>
            <a:ext cx="2372995" cy="829945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>
                <a:sym typeface="+mn-ea"/>
              </a:rPr>
              <a:t>«шут» или «козел отпущения»</a:t>
            </a:r>
          </a:p>
        </p:txBody>
      </p:sp>
      <p:sp>
        <p:nvSpPr>
          <p:cNvPr id="18" name="Блок-схема: завершение 17"/>
          <p:cNvSpPr/>
          <p:nvPr/>
        </p:nvSpPr>
        <p:spPr>
          <a:xfrm>
            <a:off x="8006080" y="4208780"/>
            <a:ext cx="2115185" cy="861695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>
                <a:sym typeface="+mn-ea"/>
              </a:rPr>
              <a:t>«озлобленные»</a:t>
            </a:r>
            <a:endParaRPr lang="ru-RU" altLang="en-US" sz="2000"/>
          </a:p>
        </p:txBody>
      </p:sp>
      <p:sp>
        <p:nvSpPr>
          <p:cNvPr id="20" name="Блок-схема: завершение 19"/>
          <p:cNvSpPr/>
          <p:nvPr/>
        </p:nvSpPr>
        <p:spPr>
          <a:xfrm>
            <a:off x="2879725" y="307340"/>
            <a:ext cx="6432550" cy="1231900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Типы отвергаемых детей, чаще всего подвергаемые нападкам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589905" y="1487805"/>
            <a:ext cx="1012190" cy="9144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Блок-схема: завершение 4"/>
          <p:cNvSpPr/>
          <p:nvPr/>
        </p:nvSpPr>
        <p:spPr>
          <a:xfrm>
            <a:off x="4479925" y="488315"/>
            <a:ext cx="3232785" cy="658495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Наблюдатели</a:t>
            </a:r>
            <a:endParaRPr lang="ru-RU" altLang="en-US" sz="3200"/>
          </a:p>
        </p:txBody>
      </p:sp>
      <p:sp>
        <p:nvSpPr>
          <p:cNvPr id="7" name="Овал 6"/>
          <p:cNvSpPr/>
          <p:nvPr/>
        </p:nvSpPr>
        <p:spPr>
          <a:xfrm>
            <a:off x="868045" y="2743200"/>
            <a:ext cx="10456545" cy="35337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Могут постепенно изменить школьные отношения и нормы, сделать их циничными и безжалостными по отношению к жертвам. Эти последствия для зрителей-очевидцев делают процесс противостояния буллингу в данной школе очень сильно осложненным.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230" y="349885"/>
            <a:ext cx="10402570" cy="1341120"/>
          </a:xfrm>
        </p:spPr>
        <p:txBody>
          <a:bodyPr>
            <a:normAutofit/>
          </a:bodyPr>
          <a:lstStyle/>
          <a:p>
            <a:pPr algn="ctr"/>
            <a:r>
              <a:rPr lang="ru-RU" altLang="en-US" sz="266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профилактике и коррекции </a:t>
            </a:r>
            <a:r>
              <a:rPr lang="ru-RU" altLang="en-US" sz="2665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altLang="en-US" sz="266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371600" y="1776549"/>
            <a:ext cx="9601200" cy="40908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интерес к делам своего ребёнка, но делать это ненавязчиво. Если он ничего сам не рассказывает, следует понаблюдать за ним.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надо сходить в школу, поговорить с учителями об отношениях своего ребёнка с </a:t>
            </a:r>
            <a:r>
              <a:rPr lang="ru-RU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</a:t>
            </a: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себя ведёт ребёнок в классе после уроков или на перемене, на праздниках: проявляет ли инициативу в общении, с кем общается он, кто общается с ним и т.д.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за помощью к классному руководителю и школьному психологу.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9601200" cy="931817"/>
          </a:xfrm>
        </p:spPr>
        <p:txBody>
          <a:bodyPr>
            <a:normAutofit/>
          </a:bodyPr>
          <a:lstStyle/>
          <a:p>
            <a:pPr algn="ctr"/>
            <a:r>
              <a:rPr lang="ru-RU" altLang="en-US" sz="266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свидетельствующие о том, что </a:t>
            </a:r>
            <a:r>
              <a:rPr lang="ru-RU" altLang="en-US" sz="266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66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66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altLang="en-US" sz="266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в классе, </a:t>
            </a:r>
            <a:r>
              <a:rPr lang="ru-RU" altLang="en-US" sz="266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altLang="en-US" sz="266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отвергают: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6023" y="1441267"/>
            <a:ext cx="10136777" cy="50640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неохотно идёт в школу и очень рад любой возможности не ходить туда;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 из школы подавленным;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плачет без очевидной причины;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упоминает никого из одноклассников;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 говорит о своей школьной жизни;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знает, кому можно позвонить, чтобы узнать уроки, или вообще отказывается звонить кому-либо;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с того ни с сего (как кажется) отказывается идти в школу;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одинок: его никто не приглашает в гости, на дни рождения, и он никого не хочет позвать к себе.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744"/>
          </a:xfrm>
        </p:spPr>
        <p:txBody>
          <a:bodyPr>
            <a:normAutofit/>
          </a:bodyPr>
          <a:lstStyle/>
          <a:p>
            <a:pPr algn="ctr"/>
            <a:r>
              <a:rPr lang="ru-RU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своему ребёнку, ставшему жертвой </a:t>
            </a:r>
            <a:r>
              <a:rPr lang="ru-RU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</a:t>
            </a:r>
            <a:r>
              <a:rPr lang="ru-RU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7977" y="1582419"/>
            <a:ext cx="10665823" cy="50448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понять истинную причину происшедшего с ним.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ваш ребёнок действительно стал жертвой школьного </a:t>
            </a:r>
            <a:r>
              <a:rPr lang="ru-RU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учителю и школьному психологу.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пути выхода из сложившийся ситуации.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был сильно напуган и потрясён случившимся, не отправлять его на </a:t>
            </a: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следующий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 школу.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пережитом стрессе попытаться перевести ребёнка в другой класс или даже в другую школу.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развития посттравматического стрессового синдрома немедленно обратиться к специалистам.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 игнорировать случившееся с ребёнком и не пускать всё на самотёк.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Успокоить 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поддержать ребёнка словами: «Хорошо, что ты мне сказал. Ты правильно сделал»; «Я тебе верю»; «Ты в этом не виноват»; «Ты не один попал в такую ситуацию, это случается и с другими детьми»; «Мне жаль, что с тобой это случилось».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344"/>
            <a:ext cx="9601200" cy="1184366"/>
          </a:xfrm>
        </p:spPr>
        <p:txBody>
          <a:bodyPr>
            <a:normAutofit/>
          </a:bodyPr>
          <a:lstStyle/>
          <a:p>
            <a:pPr algn="ctr"/>
            <a:r>
              <a:rPr lang="ru-RU" altLang="en-US" sz="311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</a:t>
            </a:r>
            <a:r>
              <a:rPr lang="ru-RU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 в </a:t>
            </a:r>
            <a:r>
              <a:rPr lang="ru-RU" altLang="en-US" sz="311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altLang="en-US" sz="311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altLang="en-US" sz="311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22811" y="1680753"/>
            <a:ext cx="10249989" cy="46677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изучить и проанализировать подоплёку данного явления в каждом конкретном случае.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и оценивать интенсивность, продолжительность издевательств, их цель, число участников и мотивацию каждого из них.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причины, мотивы участвующих сторон, определить степень вовлеченности в конфликт жертвы и агрессоров и оказать им социальную, психологическую и педагогическую помощь.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закрывать глаза на существование проблемы и деликатно, чтобы не бросать тень на жертву, обсудить эту проблему в классе. Возможно, первое обсуждение лучше провести в отсутствии жертвы и проводить подобные обсуждения постоянно, апеллируя к потенциальному гуманизму детей, к их, пусть даже и скрытой, сердечности.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 ситуации, абстрагируя их сюжеты от реальных участников, вслух обсуждать чувства, которые могут испытывать жертва, её родители, свидетели. Можно предложить разыграть ситуацию в ролях.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990" y="365125"/>
            <a:ext cx="7369810" cy="5753735"/>
          </a:xfrm>
        </p:spPr>
        <p:txBody>
          <a:bodyPr>
            <a:normAutofit/>
          </a:bodyPr>
          <a:lstStyle/>
          <a:p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исследователь отводил ключевую роль процесса травли личностным особенностям индивидов, включённых в него. Автор делает вывод о том, роли жертвы и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глубоко индивидуальны и зависят не столько от групповых явлений, сколько от собственных особенностей ребёнка.</a:t>
            </a:r>
            <a:b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Олвеус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Дэн (1978). Агрессия в школах: хулиганы и мальчики для битья - г. Вашингтон.</a:t>
            </a:r>
            <a:b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Олвеус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Дэн; Блок, Джек;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Радке-Ярроу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Мэриан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(1986). Развитие антисоциального и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просоциального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поведения: исследования, теории и проблемы - г. Нью-Йорк. </a:t>
            </a:r>
            <a:b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Олвеус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Дэн (2007). Программа предотвращения издевательств в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Олвеусе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общешкольное руководство -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Сентер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-Сити, Миннесота: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Хейзелден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Олвеус</a:t>
            </a:r>
            <a: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Дэн (2013). Издевательства в школе: что мы знаем и что мы можем сделать - Оксфорд, Англия.</a:t>
            </a:r>
            <a:br>
              <a:rPr lang="ru-RU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1_YfMvZD1M6FdLDdQnRMc8UQ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" y="483235"/>
            <a:ext cx="2765425" cy="424751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44434" y="4861560"/>
            <a:ext cx="262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Дэн </a:t>
            </a:r>
            <a:r>
              <a:rPr lang="ru-RU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Олвеус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(18.04.1931 – 20.09.2020)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82" y="365126"/>
            <a:ext cx="10456817" cy="1087120"/>
          </a:xfrm>
        </p:spPr>
        <p:txBody>
          <a:bodyPr>
            <a:normAutofit/>
          </a:bodyPr>
          <a:lstStyle/>
          <a:p>
            <a:pPr algn="ctr"/>
            <a:r>
              <a:rPr lang="ru-RU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советы родителям, чтобы повысить авторитет своего ребёнка в кругу одноклассников: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14104" y="1452245"/>
            <a:ext cx="10639696" cy="473954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не бояться своих одноклассников, у которых тоже есть проблемы;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родителям контакты с учителями и одноклассниками;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классных мероприятиях, в которые вовлекаются и родители;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родителей есть необычное хобби, интересное детям, рассказать о нём одноклассникам ребёнка;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приглашать одноклассников ребёнка, а особенно тех, кому он симпатизирует, как можно чаще к себе в гости;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нужны люди, не дающие его в обиду; наряду с педагогами это может быть и симпатизирующая ему  группа детей, а так как выяснения происходят не на виду у педагогов, то такая группа детей сможет его поддержать;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самооценку ребёнка;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завышенной самооценки ребёнка объяснять ему, что это не надо показывать окружающим, что у любого человека есть и недостатки и достоинства;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ребёнку стать членом классного коллектива;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en-US" sz="6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жертва, то не мериться с участью жертвы, а восстать против этого, привлекая на свою сторону своих друзей.</a:t>
            </a:r>
          </a:p>
          <a:p>
            <a:endParaRPr lang="ru-RU" alt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профилактики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286000"/>
            <a:ext cx="10241280" cy="358140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внимательными к своему ребёнку и его виртуальным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практикам;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разъяснить,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и какое поведение считается нормальным и будет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компьютер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общего пользования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гостиная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кухня);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выслушивать впечатления ребёнка от общения с новой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реальностью;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знакомиться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сайтами и технологиями, которые он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бдительны, если ребёнок после пользования интернетом или просмотра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-сообщений расстроен, удаляется от общения со сверстниками, если ухудшается его успеваемость в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школе;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отслеживайте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онлайн-репутацию ребёнка – ищите его имя в поисковых серверах.</a:t>
            </a:r>
          </a:p>
        </p:txBody>
      </p:sp>
    </p:spTree>
    <p:extLst>
      <p:ext uri="{BB962C8B-B14F-4D97-AF65-F5344CB8AC3E}">
        <p14:creationId xmlns:p14="http://schemas.microsoft.com/office/powerpoint/2010/main" val="279425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30" y="1458097"/>
            <a:ext cx="10628870" cy="471886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факта нападений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полученных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сообщений;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спокойствие;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обеспечьте эмоциональную поддержку;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проговорите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ребёнком ситуацию и внимательно его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выслушайте;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простейшие правила безопасности при пользовании интернетом, дайте советы по дальнейшему предотвращению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кибер-буллинга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регулярно общайтесь с ребёнком.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ребёнку, как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кибер-буллингом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977" y="2286000"/>
            <a:ext cx="10284823" cy="3581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выбрасывать свой негатив в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-пространство.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 собственную онлайн-репутацию, не покупайся на иллюзию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анонимности.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факта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нападений.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Игнорируй единичный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агрессоров.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игнорировать агрессивные сообщения, сообщай о них взрослым.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0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04800"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ты стал очевидцем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кибер-буллинга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правильным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поведением будет: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2002971"/>
            <a:ext cx="10657114" cy="329184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агрессора;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поддержать жертву;</a:t>
            </a:r>
          </a:p>
          <a:p>
            <a:pPr lvl="0" algn="just">
              <a:tabLst>
                <a:tab pos="266700" algn="l"/>
              </a:tabLs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сообщить взрослым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>
              <a:tabLst>
                <a:tab pos="2667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блокировать агрессоров;</a:t>
            </a:r>
          </a:p>
          <a:p>
            <a:pPr lvl="0" algn="just">
              <a:tabLst>
                <a:tab pos="2667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стоит игнорировать агрессивные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сообщения. 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случае следует скопировать эти сообщения и обратиться в правоохранительные органы. 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266700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64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3514" y="2337616"/>
            <a:ext cx="10515600" cy="1325563"/>
          </a:xfrm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ru-RU" sz="6000" b="1" dirty="0" smtClean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895" y="365125"/>
            <a:ext cx="10415905" cy="877570"/>
          </a:xfrm>
        </p:spPr>
        <p:txBody>
          <a:bodyPr/>
          <a:lstStyle/>
          <a:p>
            <a:pPr algn="ctr"/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Определение «буллинга»</a:t>
            </a: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 - хулиган</a:t>
            </a:r>
          </a:p>
          <a:p>
            <a:r>
              <a:rPr lang="ru-RU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- это длительное физическое или психическое насилие со стороны индивида или группы в отношении индивида, не способного защитить себя в данной ситуации.</a:t>
            </a:r>
          </a:p>
        </p:txBody>
      </p:sp>
      <p:pic>
        <p:nvPicPr>
          <p:cNvPr id="5" name="Замещающее содержимое 4" descr="булли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337464"/>
            <a:ext cx="4448175" cy="3478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85" y="381000"/>
            <a:ext cx="10332720" cy="844550"/>
          </a:xfrm>
        </p:spPr>
        <p:txBody>
          <a:bodyPr/>
          <a:lstStyle/>
          <a:p>
            <a:pPr algn="ctr"/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«буллинга в школе»</a:t>
            </a:r>
          </a:p>
        </p:txBody>
      </p:sp>
      <p:pic>
        <p:nvPicPr>
          <p:cNvPr id="5" name="Замещающее содержимое 4" descr="булли в школ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469" y="1672046"/>
            <a:ext cx="5078651" cy="3389074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715010" y="1226185"/>
            <a:ext cx="4937760" cy="4584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систематическая травля более слабого ученика одноклассником или коллективно.</a:t>
            </a:r>
          </a:p>
          <a:p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Определение С.В. Кривцовой, </a:t>
            </a:r>
            <a:r>
              <a:rPr lang="ru-RU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агрессия одних детей против других, когда имеют место неравенство сил агрессора и жертвы, агрессия имеет тенденцию повторяться, при этом ответ жертвы показывает, как сильно она задета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происходящим. </a:t>
            </a:r>
            <a:endParaRPr lang="ru-RU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tabLst>
                <a:tab pos="358140" algn="l"/>
              </a:tabLst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Неравенство сил, повторяемость и неадекватно высокая чувствительность жертвы, – три существенных признака </a:t>
            </a:r>
            <a:r>
              <a:rPr lang="ru-RU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8025" cy="600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Школьный </a:t>
            </a:r>
            <a:r>
              <a:rPr lang="ru-RU" sz="311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буллинг можно разделить на две основные формы:</a:t>
            </a:r>
            <a:r>
              <a:rPr lang="ru-RU" sz="311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1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1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063" y="966470"/>
            <a:ext cx="11070862" cy="5656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Физический буллинг –  умышленные толчки, удары, пинки, побои нанесение иных телесных повреждений и др.; здесь же сексуальный буллинг, который является подвидом физического (действия сексуального характера).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Психологический буллинг – насилие, связанное с действием на психику, наносящее психологическую травму путём словесных оскорблений или угроз; преследование, запугивание, которыми умышленно причиняется эмоциональная неуверенность. К этой форме можно отнести: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вербальный буллинг, где орудием служит голос (обидное имя, с которым постоянно обращаются к жертве, обзывания, дразнение, распространение обидных слухов и т.д.);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обидные жесты или действия (например, плевки в жертву, либо в её направлении);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запугивание (использование агрессивного языка тела и интонаций голоса для того, чтобы заставить жертву совершать или не совершать что-либо);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изоляция (жертва умышленно изолируется, выгоняется или игнорируется частью учеников или всем классом);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вымогательство (денег, еды, иных вещей, принуждение что-либо украсть);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повреждение и иные действия с имуществом (воровство, грабёж, прятанье личных вещей жертвы).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885" y="365125"/>
            <a:ext cx="10114915" cy="75057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3770" y="1320165"/>
            <a:ext cx="5408023" cy="485711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 (cyber-bullying), подростковый виртуальный террор, получил свое название от английского слова bull — бык, с родственными значениями: агрессивно нападать, бередить, задирать, придираться, провоцировать, донимать, терроризировать, травить.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Различия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традиционного буллинга обусловлены особенностями интернет-среды: анонимностью, возможностью фальсификации, наличием огромной аудитории, возможностью достать жертву в любом месте и в любое время.</a:t>
            </a:r>
          </a:p>
          <a:p>
            <a:pPr marL="0" indent="0" algn="l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бык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7471" y="2198868"/>
            <a:ext cx="4448175" cy="2954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18012"/>
            <a:ext cx="9601200" cy="1306286"/>
          </a:xfrm>
        </p:spPr>
        <p:txBody>
          <a:bodyPr>
            <a:normAutofit/>
          </a:bodyPr>
          <a:lstStyle/>
          <a:p>
            <a:pPr algn="ctr"/>
            <a:r>
              <a:rPr lang="ru-RU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</a:t>
            </a:r>
            <a:r>
              <a:rPr lang="ru-RU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кибер-буллинга</a:t>
            </a:r>
            <a:r>
              <a:rPr lang="ru-RU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 </a:t>
            </a:r>
            <a:r>
              <a:rPr lang="ru-RU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888378"/>
          </a:xfrm>
        </p:spPr>
        <p:txBody>
          <a:bodyPr>
            <a:noAutofit/>
          </a:bodyPr>
          <a:lstStyle/>
          <a:p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анонимность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фальсификации</a:t>
            </a:r>
          </a:p>
          <a:p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огромной аудитории</a:t>
            </a:r>
          </a:p>
          <a:p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достать жертву в любом месте и в любое 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амещающее содержимое 6" descr="1ci4S9RIrF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4591" y="2639752"/>
            <a:ext cx="4448175" cy="2891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0486"/>
          </a:xfrm>
        </p:spPr>
        <p:txBody>
          <a:bodyPr>
            <a:normAutofit/>
          </a:bodyPr>
          <a:lstStyle/>
          <a:p>
            <a:pPr algn="ctr"/>
            <a:r>
              <a:rPr lang="ru-RU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</a:t>
            </a:r>
            <a:r>
              <a:rPr lang="ru-RU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ситуация в самой школе или школьном дворе, где старшие или более сильные дети терроризируют младших или слабых, он заканчивается, когда ребёнок приходит из школы домой</a:t>
            </a:r>
          </a:p>
        </p:txBody>
      </p:sp>
      <p:pic>
        <p:nvPicPr>
          <p:cNvPr id="5" name="Замещающее содержимое 4" descr="c7f07fb36c6b83ccf7711f1a972c62f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134" y="2455292"/>
            <a:ext cx="4448175" cy="2964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55" y="365125"/>
            <a:ext cx="10748645" cy="2724150"/>
          </a:xfrm>
        </p:spPr>
        <p:txBody>
          <a:bodyPr/>
          <a:lstStyle/>
          <a:p>
            <a:pPr algn="ctr"/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буллинга  имеет свои возрастные, половые (гендерные) и иные психологические закономерности</a:t>
            </a:r>
          </a:p>
        </p:txBody>
      </p:sp>
      <p:pic>
        <p:nvPicPr>
          <p:cNvPr id="5" name="Замещающее содержимое 4" descr="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4335" y="2995750"/>
            <a:ext cx="8857623" cy="3126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121</TotalTime>
  <Words>1589</Words>
  <Application>Microsoft Office PowerPoint</Application>
  <PresentationFormat>Широкоэкранный</PresentationFormat>
  <Paragraphs>122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Franklin Gothic Book</vt:lpstr>
      <vt:lpstr>Segoe UI Semibold</vt:lpstr>
      <vt:lpstr>Times New Roman</vt:lpstr>
      <vt:lpstr>Wingdings</vt:lpstr>
      <vt:lpstr>Crop</vt:lpstr>
      <vt:lpstr>Муниципальное образовательное учреждение среднего обязательного образования «Турочакская СОШ имени Я.И. Баляева»   Буллинг в школе, пути его решения</vt:lpstr>
      <vt:lpstr>    В своей работе исследователь отводил ключевую роль процесса травли личностным особенностям индивидов, включённых в него. Автор делает вывод о том, роли жертвы и буллинг глубоко индивидуальны и зависят не столько от групповых явлений, сколько от собственных особенностей ребёнка.    Олвеус, Дэн (1978). Агрессия в школах: хулиганы и мальчики для битья - г. Вашингтон.    Олвеус, Дэн; Блок, Джек; Радке-Ярроу, Мэриан (1986). Развитие антисоциального и просоциального поведения: исследования, теории и проблемы - г. Нью-Йорк.     Олвеус, Дэн (2007). Программа предотвращения издевательств в Олвеусе: общешкольное руководство - Сентер-Сити, Миннесота: Хейзелден.    Олвеус, Дэн (2013). Издевательства в школе: что мы знаем и что мы можем сделать - Оксфорд, Англия. </vt:lpstr>
      <vt:lpstr>Определение «буллинга»</vt:lpstr>
      <vt:lpstr>Определение «буллинга в школе»</vt:lpstr>
      <vt:lpstr>Школьный буллинг можно разделить на две основные формы: </vt:lpstr>
      <vt:lpstr>Кибер-буллинг</vt:lpstr>
      <vt:lpstr>Различия кибер-буллинга от  традиционного буллинга </vt:lpstr>
      <vt:lpstr>Реальный буллинг</vt:lpstr>
      <vt:lpstr>Процесс буллинга  имеет свои возрастные, половые (гендерные) и иные психологические закономерности</vt:lpstr>
      <vt:lpstr>Они заметили, что у 10-12 – летних мальчиков буллинг сильнее всего выражен в начале учебного года, когда мальчики энергично борются за место в групповой иерархии, позже, когда этот процесс завершён и иерархия оформлена, буллинг ослабевает  (каждый знает своё место).</vt:lpstr>
      <vt:lpstr> Британский психолог  Валери Бесаг (Valerie Besag)</vt:lpstr>
      <vt:lpstr>Презентация PowerPoint</vt:lpstr>
      <vt:lpstr>Выделяют два типа жертв: </vt:lpstr>
      <vt:lpstr>Презентация PowerPoint</vt:lpstr>
      <vt:lpstr>Презентация PowerPoint</vt:lpstr>
      <vt:lpstr>Методические рекомендации по профилактике и коррекции буллинга для родителей</vt:lpstr>
      <vt:lpstr>Симптомы свидетельствующие о том, что  ребёнку плохо в классе, его отвергают:</vt:lpstr>
      <vt:lpstr>Как помочь своему ребёнку, ставшему жертвой  школьного буллинга:</vt:lpstr>
      <vt:lpstr>Общие рекомендации специалистам в ситуации буллинга ребёнка</vt:lpstr>
      <vt:lpstr>Некоторые советы родителям, чтобы повысить авторитет своего ребёнка в кругу одноклассников:</vt:lpstr>
      <vt:lpstr>Рекомендации для профилактики кибер-буллинга</vt:lpstr>
      <vt:lpstr>Советы родителям</vt:lpstr>
      <vt:lpstr>Советы ребёнку, как справиться с кибер-буллингом?</vt:lpstr>
      <vt:lpstr>Если ты стал очевидцем кибер-буллинга,  правильным поведением будет:</vt:lpstr>
      <vt:lpstr> 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буллинга у обучающихся  (руководство для подростков)</dc:title>
  <dc:creator>Camila</dc:creator>
  <cp:lastModifiedBy>User</cp:lastModifiedBy>
  <cp:revision>29</cp:revision>
  <dcterms:created xsi:type="dcterms:W3CDTF">2018-01-30T08:25:00Z</dcterms:created>
  <dcterms:modified xsi:type="dcterms:W3CDTF">2022-08-15T05:17:08Z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6ABF5A9F3C3E4F7D98303661E66B8642</vt:lpwstr>
  </property>
  <property fmtid="{D5CDD505-2E9C-101B-9397-08002B2CF9AE}" pid="3" name="KSOProductBuildVer">
    <vt:lpwstr>1049-11.2.0.10451</vt:lpwstr>
  </property>
</Properties>
</file>